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rice SemiExpanded" panose="020B0604020202020204" charset="0"/>
      <p:regular r:id="rId10"/>
    </p:embeddedFont>
    <p:embeddedFont>
      <p:font typeface="Clear Sans" panose="020B0604020202020204" charset="0"/>
      <p:regular r:id="rId11"/>
    </p:embeddedFont>
    <p:embeddedFont>
      <p:font typeface="Clear Sans Bold" panose="020B0604020202020204" charset="0"/>
      <p:regular r:id="rId12"/>
    </p:embeddedFont>
    <p:embeddedFont>
      <p:font typeface="Clear Sans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7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5313" y="9122665"/>
            <a:ext cx="613987" cy="271271"/>
          </a:xfrm>
          <a:custGeom>
            <a:avLst/>
            <a:gdLst/>
            <a:ahLst/>
            <a:cxnLst/>
            <a:rect l="l" t="t" r="r" b="b"/>
            <a:pathLst>
              <a:path w="613987" h="271271">
                <a:moveTo>
                  <a:pt x="0" y="0"/>
                </a:moveTo>
                <a:lnTo>
                  <a:pt x="613987" y="0"/>
                </a:lnTo>
                <a:lnTo>
                  <a:pt x="613987" y="271270"/>
                </a:lnTo>
                <a:lnTo>
                  <a:pt x="0" y="27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637749" y="0"/>
            <a:ext cx="6650251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1999246" y="279024"/>
            <a:ext cx="6009731" cy="9728952"/>
            <a:chOff x="0" y="0"/>
            <a:chExt cx="8012974" cy="1297193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3799" t="9892" r="60436" b="3314"/>
            <a:stretch>
              <a:fillRect/>
            </a:stretch>
          </p:blipFill>
          <p:spPr>
            <a:xfrm>
              <a:off x="0" y="0"/>
              <a:ext cx="8012974" cy="1297193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5835171" y="8477731"/>
            <a:ext cx="3174831" cy="1316297"/>
            <a:chOff x="0" y="0"/>
            <a:chExt cx="46161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16190" cy="1913890"/>
            </a:xfrm>
            <a:custGeom>
              <a:avLst/>
              <a:gdLst/>
              <a:ahLst/>
              <a:cxnLst/>
              <a:rect l="l" t="t" r="r" b="b"/>
              <a:pathLst>
                <a:path w="4616190" h="1913890">
                  <a:moveTo>
                    <a:pt x="4616190" y="956945"/>
                  </a:moveTo>
                  <a:cubicBezTo>
                    <a:pt x="4616190" y="1485392"/>
                    <a:pt x="4187818" y="1913890"/>
                    <a:pt x="365924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659244" y="0"/>
                  </a:lnTo>
                  <a:cubicBezTo>
                    <a:pt x="4187692" y="0"/>
                    <a:pt x="4616190" y="428371"/>
                    <a:pt x="4616190" y="956945"/>
                  </a:cubicBezTo>
                  <a:close/>
                </a:path>
              </a:pathLst>
            </a:custGeom>
            <a:solidFill>
              <a:srgbClr val="C8FF16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6587347" y="9097779"/>
            <a:ext cx="1061704" cy="0"/>
          </a:xfrm>
          <a:prstGeom prst="line">
            <a:avLst/>
          </a:prstGeom>
          <a:ln w="76200" cap="rnd">
            <a:solidFill>
              <a:srgbClr val="5941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1028700" y="4636452"/>
            <a:ext cx="9583586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800" spc="264">
                <a:solidFill>
                  <a:srgbClr val="C8FF16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Итерация 1-2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3294270" cy="921497"/>
            <a:chOff x="0" y="0"/>
            <a:chExt cx="4392359" cy="122866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392359" cy="1228662"/>
              <a:chOff x="0" y="0"/>
              <a:chExt cx="6788450" cy="189891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88450" cy="1898914"/>
              </a:xfrm>
              <a:custGeom>
                <a:avLst/>
                <a:gdLst/>
                <a:ahLst/>
                <a:cxnLst/>
                <a:rect l="l" t="t" r="r" b="b"/>
                <a:pathLst>
                  <a:path w="6788450" h="1898914">
                    <a:moveTo>
                      <a:pt x="6788450" y="949457"/>
                    </a:moveTo>
                    <a:cubicBezTo>
                      <a:pt x="6788450" y="1470416"/>
                      <a:pt x="6360078" y="1898914"/>
                      <a:pt x="5831505" y="1898914"/>
                    </a:cubicBezTo>
                    <a:lnTo>
                      <a:pt x="956945" y="1898914"/>
                    </a:lnTo>
                    <a:cubicBezTo>
                      <a:pt x="428371" y="1898914"/>
                      <a:pt x="0" y="1470416"/>
                      <a:pt x="0" y="94945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5831505" y="0"/>
                    </a:lnTo>
                    <a:cubicBezTo>
                      <a:pt x="6359952" y="0"/>
                      <a:pt x="6788450" y="428371"/>
                      <a:pt x="6788450" y="949457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6905" y="128369"/>
              <a:ext cx="3798549" cy="1998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23"/>
                </a:lnSpc>
                <a:spcBef>
                  <a:spcPct val="0"/>
                </a:spcBef>
              </a:pPr>
              <a:r>
                <a:rPr lang="en-US" sz="4374" spc="166">
                  <a:solidFill>
                    <a:srgbClr val="5941FF"/>
                  </a:solidFill>
                  <a:latin typeface="Brice SemiExpanded"/>
                  <a:ea typeface="Brice SemiExpanded"/>
                  <a:cs typeface="Brice SemiExpanded"/>
                  <a:sym typeface="Brice SemiExpanded"/>
                </a:rPr>
                <a:t>MyPets</a:t>
              </a:r>
            </a:p>
            <a:p>
              <a:pPr algn="l">
                <a:lnSpc>
                  <a:spcPts val="6123"/>
                </a:lnSpc>
                <a:spcBef>
                  <a:spcPct val="0"/>
                </a:spcBef>
              </a:pPr>
              <a:endParaRPr lang="en-US" sz="4374" spc="166">
                <a:solidFill>
                  <a:srgbClr val="5941FF"/>
                </a:solidFill>
                <a:latin typeface="Brice SemiExpanded"/>
                <a:ea typeface="Brice SemiExpanded"/>
                <a:cs typeface="Brice SemiExpanded"/>
                <a:sym typeface="Brice SemiExpande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8776970"/>
            <a:ext cx="958358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Наша миссия и цели на будущее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5313" y="9122665"/>
            <a:ext cx="613987" cy="271271"/>
          </a:xfrm>
          <a:custGeom>
            <a:avLst/>
            <a:gdLst/>
            <a:ahLst/>
            <a:cxnLst/>
            <a:rect l="l" t="t" r="r" b="b"/>
            <a:pathLst>
              <a:path w="613987" h="271271">
                <a:moveTo>
                  <a:pt x="0" y="0"/>
                </a:moveTo>
                <a:lnTo>
                  <a:pt x="613987" y="0"/>
                </a:lnTo>
                <a:lnTo>
                  <a:pt x="613987" y="271270"/>
                </a:lnTo>
                <a:lnTo>
                  <a:pt x="0" y="27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874329" y="-211589"/>
            <a:ext cx="11413671" cy="10706778"/>
          </a:xfrm>
          <a:prstGeom prst="rect">
            <a:avLst/>
          </a:prstGeom>
          <a:solidFill>
            <a:srgbClr val="5941FF"/>
          </a:solidFill>
        </p:spPr>
      </p:sp>
      <p:grpSp>
        <p:nvGrpSpPr>
          <p:cNvPr id="4" name="Group 4"/>
          <p:cNvGrpSpPr/>
          <p:nvPr/>
        </p:nvGrpSpPr>
        <p:grpSpPr>
          <a:xfrm>
            <a:off x="12794781" y="6767028"/>
            <a:ext cx="1301870" cy="130187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8FF1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4679950"/>
            <a:ext cx="4847094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Задачи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34822" y="4613275"/>
            <a:ext cx="8921777" cy="1877528"/>
            <a:chOff x="0" y="0"/>
            <a:chExt cx="11895703" cy="25033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895703" cy="2503371"/>
              <a:chOff x="0" y="0"/>
              <a:chExt cx="12972224" cy="272991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972224" cy="2729917"/>
              </a:xfrm>
              <a:custGeom>
                <a:avLst/>
                <a:gdLst/>
                <a:ahLst/>
                <a:cxnLst/>
                <a:rect l="l" t="t" r="r" b="b"/>
                <a:pathLst>
                  <a:path w="12972224" h="2729917">
                    <a:moveTo>
                      <a:pt x="12972224" y="1364959"/>
                    </a:moveTo>
                    <a:cubicBezTo>
                      <a:pt x="12972224" y="2301419"/>
                      <a:pt x="12543852" y="2729917"/>
                      <a:pt x="12015278" y="2729917"/>
                    </a:cubicBezTo>
                    <a:lnTo>
                      <a:pt x="956945" y="2729917"/>
                    </a:lnTo>
                    <a:cubicBezTo>
                      <a:pt x="428371" y="2729917"/>
                      <a:pt x="0" y="2301419"/>
                      <a:pt x="0" y="1364959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2015278" y="0"/>
                    </a:lnTo>
                    <a:cubicBezTo>
                      <a:pt x="12543726" y="0"/>
                      <a:pt x="12972224" y="428371"/>
                      <a:pt x="12972224" y="1364959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01917" y="496247"/>
              <a:ext cx="10789647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r>
                <a:rPr lang="en-US" sz="3399" spc="-67">
                  <a:solidFill>
                    <a:srgbClr val="5941FF"/>
                  </a:solidFill>
                  <a:latin typeface="Brice SemiExpanded"/>
                  <a:ea typeface="Brice SemiExpanded"/>
                  <a:cs typeface="Brice SemiExpanded"/>
                  <a:sym typeface="Brice SemiExpanded"/>
                </a:rPr>
                <a:t>Построение базовой архитектуры нашей системы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94781" y="2460410"/>
            <a:ext cx="5077023" cy="1877528"/>
            <a:chOff x="0" y="0"/>
            <a:chExt cx="6769364" cy="25033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769364" cy="2503371"/>
              <a:chOff x="0" y="0"/>
              <a:chExt cx="7381969" cy="27299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81969" cy="2729917"/>
              </a:xfrm>
              <a:custGeom>
                <a:avLst/>
                <a:gdLst/>
                <a:ahLst/>
                <a:cxnLst/>
                <a:rect l="l" t="t" r="r" b="b"/>
                <a:pathLst>
                  <a:path w="7381969" h="2729917">
                    <a:moveTo>
                      <a:pt x="7381969" y="1364959"/>
                    </a:moveTo>
                    <a:cubicBezTo>
                      <a:pt x="7381969" y="2301419"/>
                      <a:pt x="6953597" y="2729917"/>
                      <a:pt x="6425023" y="2729917"/>
                    </a:cubicBezTo>
                    <a:lnTo>
                      <a:pt x="956945" y="2729917"/>
                    </a:lnTo>
                    <a:cubicBezTo>
                      <a:pt x="428371" y="2729917"/>
                      <a:pt x="0" y="2301419"/>
                      <a:pt x="0" y="1364959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6425023" y="0"/>
                    </a:lnTo>
                    <a:cubicBezTo>
                      <a:pt x="6953471" y="0"/>
                      <a:pt x="7381969" y="428371"/>
                      <a:pt x="7381969" y="1364959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588905" y="496247"/>
              <a:ext cx="5700195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r>
                <a:rPr lang="en-US" sz="3399" spc="-67">
                  <a:solidFill>
                    <a:srgbClr val="5941FF"/>
                  </a:solidFill>
                  <a:latin typeface="Brice SemiExpanded"/>
                  <a:ea typeface="Brice SemiExpanded"/>
                  <a:cs typeface="Brice SemiExpanded"/>
                  <a:sym typeface="Brice SemiExpanded"/>
                </a:rPr>
                <a:t>Проверка выполненных работ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200100" y="2460410"/>
            <a:ext cx="4327096" cy="1877528"/>
            <a:chOff x="0" y="0"/>
            <a:chExt cx="5769462" cy="250337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5769462" cy="2503371"/>
              <a:chOff x="0" y="0"/>
              <a:chExt cx="6291578" cy="272991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291578" cy="2729917"/>
              </a:xfrm>
              <a:custGeom>
                <a:avLst/>
                <a:gdLst/>
                <a:ahLst/>
                <a:cxnLst/>
                <a:rect l="l" t="t" r="r" b="b"/>
                <a:pathLst>
                  <a:path w="6291578" h="2729917">
                    <a:moveTo>
                      <a:pt x="6291578" y="1364959"/>
                    </a:moveTo>
                    <a:cubicBezTo>
                      <a:pt x="6291578" y="2301419"/>
                      <a:pt x="5863207" y="2729917"/>
                      <a:pt x="5334633" y="2729917"/>
                    </a:cubicBezTo>
                    <a:lnTo>
                      <a:pt x="956945" y="2729917"/>
                    </a:lnTo>
                    <a:cubicBezTo>
                      <a:pt x="428371" y="2729917"/>
                      <a:pt x="0" y="2301419"/>
                      <a:pt x="0" y="1364959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5334633" y="0"/>
                    </a:lnTo>
                    <a:cubicBezTo>
                      <a:pt x="5863080" y="0"/>
                      <a:pt x="6291578" y="428371"/>
                      <a:pt x="6291578" y="1364959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501917" y="496247"/>
              <a:ext cx="4858219" cy="1463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r>
                <a:rPr lang="en-US" sz="3399" spc="-67">
                  <a:solidFill>
                    <a:srgbClr val="5941FF"/>
                  </a:solidFill>
                  <a:latin typeface="Brice SemiExpanded"/>
                  <a:ea typeface="Brice SemiExpanded"/>
                  <a:cs typeface="Brice SemiExpanded"/>
                  <a:sym typeface="Brice SemiExpanded"/>
                </a:rPr>
                <a:t>Изменение состава группы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54068" y="6767028"/>
            <a:ext cx="4327096" cy="1325078"/>
            <a:chOff x="0" y="0"/>
            <a:chExt cx="5769462" cy="176677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769462" cy="1766771"/>
              <a:chOff x="0" y="0"/>
              <a:chExt cx="6291578" cy="192665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291578" cy="1926657"/>
              </a:xfrm>
              <a:custGeom>
                <a:avLst/>
                <a:gdLst/>
                <a:ahLst/>
                <a:cxnLst/>
                <a:rect l="l" t="t" r="r" b="b"/>
                <a:pathLst>
                  <a:path w="6291578" h="1926657">
                    <a:moveTo>
                      <a:pt x="6291578" y="963329"/>
                    </a:moveTo>
                    <a:cubicBezTo>
                      <a:pt x="6291578" y="1498159"/>
                      <a:pt x="5863207" y="1926657"/>
                      <a:pt x="5334633" y="1926657"/>
                    </a:cubicBezTo>
                    <a:lnTo>
                      <a:pt x="956945" y="1926657"/>
                    </a:lnTo>
                    <a:cubicBezTo>
                      <a:pt x="428371" y="1926657"/>
                      <a:pt x="0" y="1498159"/>
                      <a:pt x="0" y="963329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5334633" y="0"/>
                    </a:lnTo>
                    <a:cubicBezTo>
                      <a:pt x="5863080" y="0"/>
                      <a:pt x="6291578" y="428371"/>
                      <a:pt x="6291578" y="963329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501917" y="496247"/>
              <a:ext cx="4858219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r>
                <a:rPr lang="en-US" sz="3399" u="none" spc="-67">
                  <a:solidFill>
                    <a:srgbClr val="5941FF"/>
                  </a:solidFill>
                  <a:latin typeface="Brice SemiExpanded"/>
                  <a:ea typeface="Brice SemiExpanded"/>
                  <a:cs typeface="Brice SemiExpanded"/>
                  <a:sym typeface="Brice SemiExpanded"/>
                </a:rPr>
                <a:t>Итоги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415835" y="6985281"/>
            <a:ext cx="3132673" cy="779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7"/>
              </a:lnSpc>
              <a:spcBef>
                <a:spcPct val="0"/>
              </a:spcBef>
            </a:pPr>
            <a:r>
              <a:rPr lang="en-US" sz="4555" spc="173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MyPets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36584" y="-2263916"/>
            <a:ext cx="14814832" cy="14814832"/>
            <a:chOff x="6705600" y="1371600"/>
            <a:chExt cx="10972800" cy="10972800"/>
          </a:xfrm>
        </p:grpSpPr>
        <p:sp>
          <p:nvSpPr>
            <p:cNvPr id="3" name="Freeform 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941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856459" y="4383525"/>
            <a:ext cx="12575083" cy="399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43684" lvl="1" indent="-771842" algn="ctr">
              <a:lnSpc>
                <a:spcPts val="7864"/>
              </a:lnSpc>
              <a:buAutoNum type="arabicPeriod"/>
            </a:pPr>
            <a:r>
              <a:rPr lang="en-US" sz="714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Зорин Максим</a:t>
            </a:r>
          </a:p>
          <a:p>
            <a:pPr marL="1543684" lvl="1" indent="-771842" algn="ctr">
              <a:lnSpc>
                <a:spcPts val="7864"/>
              </a:lnSpc>
              <a:buAutoNum type="arabicPeriod"/>
            </a:pPr>
            <a:r>
              <a:rPr lang="en-US" sz="714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Пигута Болеслав</a:t>
            </a:r>
          </a:p>
          <a:p>
            <a:pPr marL="1543684" lvl="1" indent="-771842" algn="ctr">
              <a:lnSpc>
                <a:spcPts val="7864"/>
              </a:lnSpc>
              <a:buAutoNum type="arabicPeriod"/>
            </a:pPr>
            <a:r>
              <a:rPr lang="en-US" sz="714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Овчинников Илья</a:t>
            </a:r>
          </a:p>
          <a:p>
            <a:pPr marL="1543684" lvl="1" indent="-771842" algn="ctr">
              <a:lnSpc>
                <a:spcPts val="7864"/>
              </a:lnSpc>
              <a:spcBef>
                <a:spcPct val="0"/>
              </a:spcBef>
              <a:buAutoNum type="arabicPeriod"/>
            </a:pPr>
            <a:r>
              <a:rPr lang="en-US" sz="714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Гвоздев Вячеслав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162803" y="2843847"/>
            <a:ext cx="7962395" cy="873101"/>
            <a:chOff x="0" y="0"/>
            <a:chExt cx="10616527" cy="116413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616527" cy="1164135"/>
              <a:chOff x="0" y="0"/>
              <a:chExt cx="19853253" cy="21769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853253" cy="2176971"/>
              </a:xfrm>
              <a:custGeom>
                <a:avLst/>
                <a:gdLst/>
                <a:ahLst/>
                <a:cxnLst/>
                <a:rect l="l" t="t" r="r" b="b"/>
                <a:pathLst>
                  <a:path w="19853253" h="2176971">
                    <a:moveTo>
                      <a:pt x="19853253" y="1088485"/>
                    </a:moveTo>
                    <a:cubicBezTo>
                      <a:pt x="19853253" y="1748473"/>
                      <a:pt x="19424883" y="2176971"/>
                      <a:pt x="18896309" y="2176971"/>
                    </a:cubicBezTo>
                    <a:lnTo>
                      <a:pt x="956945" y="2176971"/>
                    </a:lnTo>
                    <a:cubicBezTo>
                      <a:pt x="428371" y="2176971"/>
                      <a:pt x="0" y="1748473"/>
                      <a:pt x="0" y="108848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8896309" y="0"/>
                    </a:lnTo>
                    <a:cubicBezTo>
                      <a:pt x="19424755" y="0"/>
                      <a:pt x="19853253" y="428371"/>
                      <a:pt x="19853253" y="1088485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88522" y="305843"/>
              <a:ext cx="9839482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675" b="1">
                  <a:solidFill>
                    <a:srgbClr val="5941FF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Состав нашей группы на данный момент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5662" y="589774"/>
            <a:ext cx="1177977" cy="1177977"/>
            <a:chOff x="0" y="0"/>
            <a:chExt cx="1570636" cy="157063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70636" cy="157063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49602" y="317524"/>
              <a:ext cx="1071432" cy="1073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97"/>
                </a:lnSpc>
                <a:spcBef>
                  <a:spcPct val="0"/>
                </a:spcBef>
              </a:pPr>
              <a:r>
                <a:rPr lang="en-US" sz="4855" spc="184">
                  <a:solidFill>
                    <a:srgbClr val="5941FF"/>
                  </a:solidFill>
                  <a:latin typeface="Brice SemiExpanded"/>
                  <a:ea typeface="Brice SemiExpanded"/>
                  <a:cs typeface="Brice SemiExpanded"/>
                  <a:sym typeface="Brice SemiExpanded"/>
                </a:rPr>
                <a:t>М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9813" y="1028700"/>
            <a:ext cx="7368373" cy="759815"/>
            <a:chOff x="0" y="0"/>
            <a:chExt cx="9824497" cy="10130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824497" cy="1013087"/>
              <a:chOff x="0" y="0"/>
              <a:chExt cx="18414885" cy="189891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414885" cy="1898914"/>
              </a:xfrm>
              <a:custGeom>
                <a:avLst/>
                <a:gdLst/>
                <a:ahLst/>
                <a:cxnLst/>
                <a:rect l="l" t="t" r="r" b="b"/>
                <a:pathLst>
                  <a:path w="18414885" h="1898914">
                    <a:moveTo>
                      <a:pt x="18414885" y="949457"/>
                    </a:moveTo>
                    <a:cubicBezTo>
                      <a:pt x="18414885" y="1470416"/>
                      <a:pt x="17986515" y="1898914"/>
                      <a:pt x="17457941" y="1898914"/>
                    </a:cubicBezTo>
                    <a:lnTo>
                      <a:pt x="956945" y="1898914"/>
                    </a:lnTo>
                    <a:cubicBezTo>
                      <a:pt x="428371" y="1898914"/>
                      <a:pt x="0" y="1470416"/>
                      <a:pt x="0" y="94945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17457941" y="0"/>
                    </a:lnTo>
                    <a:cubicBezTo>
                      <a:pt x="17986387" y="0"/>
                      <a:pt x="18414885" y="428371"/>
                      <a:pt x="18414885" y="949457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78243" y="119405"/>
              <a:ext cx="9068010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19"/>
                </a:lnSpc>
                <a:spcBef>
                  <a:spcPct val="0"/>
                </a:spcBef>
              </a:pPr>
              <a:r>
                <a:rPr lang="en-US" sz="3399" spc="-67">
                  <a:solidFill>
                    <a:srgbClr val="5941FF"/>
                  </a:solidFill>
                  <a:latin typeface="Brice SemiExpanded"/>
                  <a:ea typeface="Brice SemiExpanded"/>
                  <a:cs typeface="Brice SemiExpanded"/>
                  <a:sym typeface="Brice SemiExpanded"/>
                </a:rPr>
                <a:t>Проверка выполненных работ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645313" y="9122665"/>
            <a:ext cx="613987" cy="271271"/>
          </a:xfrm>
          <a:custGeom>
            <a:avLst/>
            <a:gdLst/>
            <a:ahLst/>
            <a:cxnLst/>
            <a:rect l="l" t="t" r="r" b="b"/>
            <a:pathLst>
              <a:path w="613987" h="271271">
                <a:moveTo>
                  <a:pt x="0" y="0"/>
                </a:moveTo>
                <a:lnTo>
                  <a:pt x="613987" y="0"/>
                </a:lnTo>
                <a:lnTo>
                  <a:pt x="613987" y="271270"/>
                </a:lnTo>
                <a:lnTo>
                  <a:pt x="0" y="27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835171" y="8477731"/>
            <a:ext cx="3174831" cy="1316297"/>
            <a:chOff x="0" y="0"/>
            <a:chExt cx="46161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16190" cy="1913890"/>
            </a:xfrm>
            <a:custGeom>
              <a:avLst/>
              <a:gdLst/>
              <a:ahLst/>
              <a:cxnLst/>
              <a:rect l="l" t="t" r="r" b="b"/>
              <a:pathLst>
                <a:path w="4616190" h="1913890">
                  <a:moveTo>
                    <a:pt x="4616190" y="956945"/>
                  </a:moveTo>
                  <a:cubicBezTo>
                    <a:pt x="4616190" y="1485392"/>
                    <a:pt x="4187818" y="1913890"/>
                    <a:pt x="365924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659244" y="0"/>
                  </a:lnTo>
                  <a:cubicBezTo>
                    <a:pt x="4187692" y="0"/>
                    <a:pt x="4616190" y="428371"/>
                    <a:pt x="4616190" y="956945"/>
                  </a:cubicBezTo>
                  <a:close/>
                </a:path>
              </a:pathLst>
            </a:custGeom>
            <a:solidFill>
              <a:srgbClr val="C8FF16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6587347" y="9097779"/>
            <a:ext cx="1061704" cy="0"/>
          </a:xfrm>
          <a:prstGeom prst="line">
            <a:avLst/>
          </a:prstGeom>
          <a:ln w="76200" cap="rnd">
            <a:solidFill>
              <a:srgbClr val="5941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Freeform 10"/>
          <p:cNvSpPr/>
          <p:nvPr/>
        </p:nvSpPr>
        <p:spPr>
          <a:xfrm>
            <a:off x="1165032" y="2915424"/>
            <a:ext cx="1722711" cy="1780998"/>
          </a:xfrm>
          <a:custGeom>
            <a:avLst/>
            <a:gdLst/>
            <a:ahLst/>
            <a:cxnLst/>
            <a:rect l="l" t="t" r="r" b="b"/>
            <a:pathLst>
              <a:path w="1722711" h="1780998">
                <a:moveTo>
                  <a:pt x="0" y="0"/>
                </a:moveTo>
                <a:lnTo>
                  <a:pt x="1722711" y="0"/>
                </a:lnTo>
                <a:lnTo>
                  <a:pt x="1722711" y="1780998"/>
                </a:lnTo>
                <a:lnTo>
                  <a:pt x="0" y="178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87743" y="3351949"/>
            <a:ext cx="13083639" cy="47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79005" lvl="1" indent="-739503" algn="ctr">
              <a:lnSpc>
                <a:spcPts val="7535"/>
              </a:lnSpc>
              <a:buAutoNum type="arabicPeriod"/>
            </a:pPr>
            <a:r>
              <a:rPr lang="en-US" sz="685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Диаграмма вариантов использования</a:t>
            </a:r>
          </a:p>
          <a:p>
            <a:pPr marL="1479005" lvl="1" indent="-739503" algn="ctr">
              <a:lnSpc>
                <a:spcPts val="7535"/>
              </a:lnSpc>
              <a:buAutoNum type="arabicPeriod"/>
            </a:pPr>
            <a:r>
              <a:rPr lang="en-US" sz="685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Диаграмма классов</a:t>
            </a:r>
          </a:p>
          <a:p>
            <a:pPr marL="1479005" lvl="1" indent="-739503" algn="ctr">
              <a:lnSpc>
                <a:spcPts val="7535"/>
              </a:lnSpc>
              <a:buAutoNum type="arabicPeriod"/>
            </a:pPr>
            <a:r>
              <a:rPr lang="en-US" sz="685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Список атрибутов качества и ограничений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65032" y="4696422"/>
            <a:ext cx="1722711" cy="1780998"/>
          </a:xfrm>
          <a:custGeom>
            <a:avLst/>
            <a:gdLst/>
            <a:ahLst/>
            <a:cxnLst/>
            <a:rect l="l" t="t" r="r" b="b"/>
            <a:pathLst>
              <a:path w="1722711" h="1780998">
                <a:moveTo>
                  <a:pt x="0" y="0"/>
                </a:moveTo>
                <a:lnTo>
                  <a:pt x="1722711" y="0"/>
                </a:lnTo>
                <a:lnTo>
                  <a:pt x="1722711" y="1780998"/>
                </a:lnTo>
                <a:lnTo>
                  <a:pt x="0" y="178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65032" y="6477420"/>
            <a:ext cx="1722711" cy="1780998"/>
          </a:xfrm>
          <a:custGeom>
            <a:avLst/>
            <a:gdLst/>
            <a:ahLst/>
            <a:cxnLst/>
            <a:rect l="l" t="t" r="r" b="b"/>
            <a:pathLst>
              <a:path w="1722711" h="1780998">
                <a:moveTo>
                  <a:pt x="0" y="0"/>
                </a:moveTo>
                <a:lnTo>
                  <a:pt x="1722711" y="0"/>
                </a:lnTo>
                <a:lnTo>
                  <a:pt x="1722711" y="1780998"/>
                </a:lnTo>
                <a:lnTo>
                  <a:pt x="0" y="178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8844" y="0"/>
            <a:ext cx="18664951" cy="2053407"/>
          </a:xfrm>
          <a:prstGeom prst="rect">
            <a:avLst/>
          </a:prstGeom>
          <a:solidFill>
            <a:srgbClr val="5941FF"/>
          </a:solidFill>
        </p:spPr>
      </p:sp>
      <p:sp>
        <p:nvSpPr>
          <p:cNvPr id="3" name="Freeform 3"/>
          <p:cNvSpPr/>
          <p:nvPr/>
        </p:nvSpPr>
        <p:spPr>
          <a:xfrm>
            <a:off x="16645313" y="9122665"/>
            <a:ext cx="613987" cy="271271"/>
          </a:xfrm>
          <a:custGeom>
            <a:avLst/>
            <a:gdLst/>
            <a:ahLst/>
            <a:cxnLst/>
            <a:rect l="l" t="t" r="r" b="b"/>
            <a:pathLst>
              <a:path w="613987" h="271271">
                <a:moveTo>
                  <a:pt x="0" y="0"/>
                </a:moveTo>
                <a:lnTo>
                  <a:pt x="613987" y="0"/>
                </a:lnTo>
                <a:lnTo>
                  <a:pt x="613987" y="271270"/>
                </a:lnTo>
                <a:lnTo>
                  <a:pt x="0" y="27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66908" y="2053407"/>
            <a:ext cx="9121092" cy="7340529"/>
          </a:xfrm>
          <a:custGeom>
            <a:avLst/>
            <a:gdLst/>
            <a:ahLst/>
            <a:cxnLst/>
            <a:rect l="l" t="t" r="r" b="b"/>
            <a:pathLst>
              <a:path w="9121092" h="7340529">
                <a:moveTo>
                  <a:pt x="0" y="0"/>
                </a:moveTo>
                <a:lnTo>
                  <a:pt x="9121092" y="0"/>
                </a:lnTo>
                <a:lnTo>
                  <a:pt x="9121092" y="7340528"/>
                </a:lnTo>
                <a:lnTo>
                  <a:pt x="0" y="734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692" r="-81710" b="-5107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835171" y="8477731"/>
            <a:ext cx="3174831" cy="1316297"/>
            <a:chOff x="0" y="0"/>
            <a:chExt cx="46161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16190" cy="1913890"/>
            </a:xfrm>
            <a:custGeom>
              <a:avLst/>
              <a:gdLst/>
              <a:ahLst/>
              <a:cxnLst/>
              <a:rect l="l" t="t" r="r" b="b"/>
              <a:pathLst>
                <a:path w="4616190" h="1913890">
                  <a:moveTo>
                    <a:pt x="4616190" y="956945"/>
                  </a:moveTo>
                  <a:cubicBezTo>
                    <a:pt x="4616190" y="1485392"/>
                    <a:pt x="4187818" y="1913890"/>
                    <a:pt x="365924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659244" y="0"/>
                  </a:lnTo>
                  <a:cubicBezTo>
                    <a:pt x="4187692" y="0"/>
                    <a:pt x="4616190" y="428371"/>
                    <a:pt x="4616190" y="956945"/>
                  </a:cubicBezTo>
                  <a:close/>
                </a:path>
              </a:pathLst>
            </a:custGeom>
            <a:solidFill>
              <a:srgbClr val="C8FF16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6587347" y="9097779"/>
            <a:ext cx="1061704" cy="0"/>
          </a:xfrm>
          <a:prstGeom prst="line">
            <a:avLst/>
          </a:prstGeom>
          <a:ln w="76200" cap="rnd">
            <a:solidFill>
              <a:srgbClr val="5941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Freeform 8"/>
          <p:cNvSpPr/>
          <p:nvPr/>
        </p:nvSpPr>
        <p:spPr>
          <a:xfrm>
            <a:off x="0" y="2053407"/>
            <a:ext cx="8093970" cy="4257783"/>
          </a:xfrm>
          <a:custGeom>
            <a:avLst/>
            <a:gdLst/>
            <a:ahLst/>
            <a:cxnLst/>
            <a:rect l="l" t="t" r="r" b="b"/>
            <a:pathLst>
              <a:path w="8093970" h="4257783">
                <a:moveTo>
                  <a:pt x="0" y="0"/>
                </a:moveTo>
                <a:lnTo>
                  <a:pt x="8093970" y="0"/>
                </a:lnTo>
                <a:lnTo>
                  <a:pt x="8093970" y="4257783"/>
                </a:lnTo>
                <a:lnTo>
                  <a:pt x="0" y="4257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0365" r="-118434" b="-438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13727" y="6146760"/>
            <a:ext cx="6430273" cy="3647268"/>
          </a:xfrm>
          <a:custGeom>
            <a:avLst/>
            <a:gdLst/>
            <a:ahLst/>
            <a:cxnLst/>
            <a:rect l="l" t="t" r="r" b="b"/>
            <a:pathLst>
              <a:path w="6430273" h="3647268">
                <a:moveTo>
                  <a:pt x="0" y="0"/>
                </a:moveTo>
                <a:lnTo>
                  <a:pt x="6430273" y="0"/>
                </a:lnTo>
                <a:lnTo>
                  <a:pt x="6430273" y="3647268"/>
                </a:lnTo>
                <a:lnTo>
                  <a:pt x="0" y="3647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28" r="-147904" b="-29132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772703"/>
            <a:ext cx="773886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Диаграмма вариантов использования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4406" y="8478661"/>
            <a:ext cx="2969645" cy="779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7"/>
              </a:lnSpc>
              <a:spcBef>
                <a:spcPct val="0"/>
              </a:spcBef>
            </a:pPr>
            <a:r>
              <a:rPr lang="en-US" sz="4555" spc="173">
                <a:solidFill>
                  <a:srgbClr val="5941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MyPets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8844" y="0"/>
            <a:ext cx="18664951" cy="2053407"/>
          </a:xfrm>
          <a:prstGeom prst="rect">
            <a:avLst/>
          </a:prstGeom>
          <a:solidFill>
            <a:srgbClr val="5941FF"/>
          </a:solidFill>
        </p:spPr>
      </p:sp>
      <p:sp>
        <p:nvSpPr>
          <p:cNvPr id="3" name="Freeform 3"/>
          <p:cNvSpPr/>
          <p:nvPr/>
        </p:nvSpPr>
        <p:spPr>
          <a:xfrm>
            <a:off x="16645313" y="9122665"/>
            <a:ext cx="613987" cy="271271"/>
          </a:xfrm>
          <a:custGeom>
            <a:avLst/>
            <a:gdLst/>
            <a:ahLst/>
            <a:cxnLst/>
            <a:rect l="l" t="t" r="r" b="b"/>
            <a:pathLst>
              <a:path w="613987" h="271271">
                <a:moveTo>
                  <a:pt x="0" y="0"/>
                </a:moveTo>
                <a:lnTo>
                  <a:pt x="613987" y="0"/>
                </a:lnTo>
                <a:lnTo>
                  <a:pt x="613987" y="271270"/>
                </a:lnTo>
                <a:lnTo>
                  <a:pt x="0" y="27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835171" y="8477731"/>
            <a:ext cx="3174831" cy="1316297"/>
            <a:chOff x="0" y="0"/>
            <a:chExt cx="46161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16190" cy="1913890"/>
            </a:xfrm>
            <a:custGeom>
              <a:avLst/>
              <a:gdLst/>
              <a:ahLst/>
              <a:cxnLst/>
              <a:rect l="l" t="t" r="r" b="b"/>
              <a:pathLst>
                <a:path w="4616190" h="1913890">
                  <a:moveTo>
                    <a:pt x="4616190" y="956945"/>
                  </a:moveTo>
                  <a:cubicBezTo>
                    <a:pt x="4616190" y="1485392"/>
                    <a:pt x="4187818" y="1913890"/>
                    <a:pt x="365924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659244" y="0"/>
                  </a:lnTo>
                  <a:cubicBezTo>
                    <a:pt x="4187692" y="0"/>
                    <a:pt x="4616190" y="428371"/>
                    <a:pt x="4616190" y="956945"/>
                  </a:cubicBezTo>
                  <a:close/>
                </a:path>
              </a:pathLst>
            </a:custGeom>
            <a:solidFill>
              <a:srgbClr val="C8FF16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6587347" y="9097779"/>
            <a:ext cx="1061704" cy="0"/>
          </a:xfrm>
          <a:prstGeom prst="line">
            <a:avLst/>
          </a:prstGeom>
          <a:ln w="76200" cap="rnd">
            <a:solidFill>
              <a:srgbClr val="5941FF"/>
            </a:solidFill>
            <a:prstDash val="solid"/>
            <a:headEnd type="none" w="sm" len="sm"/>
            <a:tailEnd type="triangle" w="lg" len="med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0" y="2014261"/>
          <a:ext cx="18288000" cy="6235917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789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Атрибуты качества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Clear Sans Bold"/>
                          <a:ea typeface="Clear Sans Bold"/>
                          <a:cs typeface="Clear Sans Bold"/>
                          <a:sym typeface="Clear Sans Bold"/>
                        </a:rPr>
                        <a:t>Атрибуты ограничений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60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Надежность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Бюждет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60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Удобство использования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Временные рамки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60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Безопасность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Ограничение знаний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960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Производительность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60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  <a:ea typeface="Clear Sans"/>
                          <a:cs typeface="Clear Sans"/>
                          <a:sym typeface="Clear Sans"/>
                        </a:rPr>
                        <a:t>Сопровождаемость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772703"/>
            <a:ext cx="87659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Список атрибутов качества и ограничений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159" y="8825618"/>
            <a:ext cx="2969645" cy="779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7"/>
              </a:lnSpc>
              <a:spcBef>
                <a:spcPct val="0"/>
              </a:spcBef>
            </a:pPr>
            <a:r>
              <a:rPr lang="en-US" sz="4555" spc="173">
                <a:solidFill>
                  <a:srgbClr val="5941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MyPets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445771"/>
            <a:ext cx="18288000" cy="5841229"/>
            <a:chOff x="0" y="0"/>
            <a:chExt cx="24384000" cy="778830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438" b="23438"/>
            <a:stretch>
              <a:fillRect/>
            </a:stretch>
          </p:blipFill>
          <p:spPr>
            <a:xfrm>
              <a:off x="0" y="0"/>
              <a:ext cx="24384000" cy="778830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5835171" y="8332282"/>
            <a:ext cx="3174831" cy="1316297"/>
            <a:chOff x="0" y="0"/>
            <a:chExt cx="4233108" cy="175506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233108" cy="1755063"/>
              <a:chOff x="0" y="0"/>
              <a:chExt cx="46161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6161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4616190" h="1913890">
                    <a:moveTo>
                      <a:pt x="4616190" y="956945"/>
                    </a:moveTo>
                    <a:cubicBezTo>
                      <a:pt x="4616190" y="1485392"/>
                      <a:pt x="4187818" y="1913890"/>
                      <a:pt x="3659244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3659244" y="0"/>
                    </a:lnTo>
                    <a:cubicBezTo>
                      <a:pt x="4187692" y="0"/>
                      <a:pt x="4616190" y="428371"/>
                      <a:pt x="4616190" y="956945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7" name="AutoShape 7"/>
            <p:cNvSpPr/>
            <p:nvPr/>
          </p:nvSpPr>
          <p:spPr>
            <a:xfrm>
              <a:off x="1002901" y="826731"/>
              <a:ext cx="1415606" cy="0"/>
            </a:xfrm>
            <a:prstGeom prst="line">
              <a:avLst/>
            </a:prstGeom>
            <a:ln w="101600" cap="rnd">
              <a:solidFill>
                <a:srgbClr val="5941FF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28700" y="1764573"/>
            <a:ext cx="1177977" cy="1177977"/>
            <a:chOff x="0" y="0"/>
            <a:chExt cx="1570636" cy="157063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570636" cy="157063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49602" y="266724"/>
              <a:ext cx="1071432" cy="1073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97"/>
                </a:lnSpc>
                <a:spcBef>
                  <a:spcPct val="0"/>
                </a:spcBef>
              </a:pPr>
              <a:r>
                <a:rPr lang="en-US" sz="4855" spc="184">
                  <a:solidFill>
                    <a:srgbClr val="5941FF"/>
                  </a:solidFill>
                  <a:latin typeface="Brice SemiExpanded"/>
                  <a:ea typeface="Brice SemiExpanded"/>
                  <a:cs typeface="Brice SemiExpanded"/>
                  <a:sym typeface="Brice SemiExpanded"/>
                </a:rPr>
                <a:t>М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5568" y="1374710"/>
            <a:ext cx="13682403" cy="201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64"/>
              </a:lnSpc>
              <a:spcBef>
                <a:spcPct val="0"/>
              </a:spcBef>
            </a:pPr>
            <a:r>
              <a:rPr lang="en-US" sz="714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Построение базовой архитектуры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3624" y="7652724"/>
            <a:ext cx="18615249" cy="2634276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4248078"/>
            <a:ext cx="12991173" cy="95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4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Спасибо</a:t>
            </a:r>
            <a:r>
              <a:rPr lang="en-US" sz="9600" dirty="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за</a:t>
            </a:r>
            <a:r>
              <a:rPr lang="en-US" sz="9600" dirty="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внимание</a:t>
            </a:r>
            <a:r>
              <a:rPr lang="en-US" sz="9600" dirty="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187904"/>
            <a:ext cx="2801881" cy="905397"/>
            <a:chOff x="0" y="0"/>
            <a:chExt cx="3735841" cy="120719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735841" cy="1207196"/>
              <a:chOff x="0" y="0"/>
              <a:chExt cx="5876463" cy="189891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5876463" cy="1898914"/>
              </a:xfrm>
              <a:custGeom>
                <a:avLst/>
                <a:gdLst/>
                <a:ahLst/>
                <a:cxnLst/>
                <a:rect l="l" t="t" r="r" b="b"/>
                <a:pathLst>
                  <a:path w="5876463" h="1898914">
                    <a:moveTo>
                      <a:pt x="5876463" y="949457"/>
                    </a:moveTo>
                    <a:cubicBezTo>
                      <a:pt x="5876463" y="1470416"/>
                      <a:pt x="5448092" y="1898914"/>
                      <a:pt x="4919518" y="1898914"/>
                    </a:cubicBezTo>
                    <a:lnTo>
                      <a:pt x="956945" y="1898914"/>
                    </a:lnTo>
                    <a:cubicBezTo>
                      <a:pt x="428371" y="1898914"/>
                      <a:pt x="0" y="1470416"/>
                      <a:pt x="0" y="949457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4919518" y="0"/>
                    </a:lnTo>
                    <a:cubicBezTo>
                      <a:pt x="5447965" y="0"/>
                      <a:pt x="5876463" y="428371"/>
                      <a:pt x="5876463" y="949457"/>
                    </a:cubicBezTo>
                    <a:close/>
                  </a:path>
                </a:pathLst>
              </a:custGeom>
              <a:solidFill>
                <a:srgbClr val="C8FF1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53392" y="384286"/>
              <a:ext cx="3085736" cy="588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43"/>
                </a:lnSpc>
                <a:spcBef>
                  <a:spcPct val="0"/>
                </a:spcBef>
              </a:pPr>
              <a:r>
                <a:rPr lang="en-US" sz="2817" spc="107">
                  <a:solidFill>
                    <a:srgbClr val="5941FF"/>
                  </a:solidFill>
                  <a:latin typeface="Brice SemiExpanded"/>
                  <a:ea typeface="Brice SemiExpanded"/>
                  <a:cs typeface="Brice SemiExpanded"/>
                  <a:sym typeface="Brice SemiExpanded"/>
                </a:rPr>
                <a:t>MyPets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Произвольный</PresentationFormat>
  <Paragraphs>37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Clear Sans Bold</vt:lpstr>
      <vt:lpstr>Calibri</vt:lpstr>
      <vt:lpstr>Brice SemiExpanded</vt:lpstr>
      <vt:lpstr>Clear Sans Medium</vt:lpstr>
      <vt:lpstr>Clear Sans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компании</dc:title>
  <cp:lastModifiedBy>Maxim Zorin</cp:lastModifiedBy>
  <cp:revision>2</cp:revision>
  <dcterms:created xsi:type="dcterms:W3CDTF">2006-08-16T00:00:00Z</dcterms:created>
  <dcterms:modified xsi:type="dcterms:W3CDTF">2024-10-10T10:47:44Z</dcterms:modified>
  <dc:identifier>DAGTJt4EMl0</dc:identifier>
</cp:coreProperties>
</file>